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9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29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26.xml" ContentType="application/vnd.openxmlformats-officedocument.presentationml.slide+xml"/>
  <Override PartName="/ppt/slides/slide33.xml" ContentType="application/vnd.openxmlformats-officedocument.presentationml.slide+xml"/>
  <Override PartName="/ppt/slides/slide24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25.xml" ContentType="application/vnd.openxmlformats-officedocument.presentationml.slide+xml"/>
  <Override PartName="/ppt/slides/slide17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35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2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</p:sldMasterIdLst>
  <p:notesMasterIdLst>
    <p:notesMasterId r:id="rId37"/>
  </p:notesMasterIdLst>
  <p:sldIdLst>
    <p:sldId id="256" r:id="rId4"/>
    <p:sldId id="259" r:id="rId5"/>
    <p:sldId id="260" r:id="rId6"/>
    <p:sldId id="257" r:id="rId7"/>
    <p:sldId id="270" r:id="rId8"/>
    <p:sldId id="261" r:id="rId9"/>
    <p:sldId id="269" r:id="rId10"/>
    <p:sldId id="268" r:id="rId11"/>
    <p:sldId id="262" r:id="rId12"/>
    <p:sldId id="263" r:id="rId13"/>
    <p:sldId id="265" r:id="rId14"/>
    <p:sldId id="275" r:id="rId15"/>
    <p:sldId id="276" r:id="rId16"/>
    <p:sldId id="279" r:id="rId17"/>
    <p:sldId id="280" r:id="rId18"/>
    <p:sldId id="281" r:id="rId19"/>
    <p:sldId id="271" r:id="rId20"/>
    <p:sldId id="282" r:id="rId21"/>
    <p:sldId id="283" r:id="rId22"/>
    <p:sldId id="284" r:id="rId23"/>
    <p:sldId id="286" r:id="rId24"/>
    <p:sldId id="288" r:id="rId25"/>
    <p:sldId id="289" r:id="rId26"/>
    <p:sldId id="290" r:id="rId27"/>
    <p:sldId id="291" r:id="rId28"/>
    <p:sldId id="292" r:id="rId29"/>
    <p:sldId id="293" r:id="rId30"/>
    <p:sldId id="294" r:id="rId31"/>
    <p:sldId id="295" r:id="rId32"/>
    <p:sldId id="287" r:id="rId33"/>
    <p:sldId id="264" r:id="rId34"/>
    <p:sldId id="266" r:id="rId35"/>
    <p:sldId id="273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viewProps" Target="viewProp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customXml" Target="../customXml/item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customXml" Target="../customXml/item3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customXml" Target="../customXml/item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329E45-94D7-4682-BD76-656DE3FCB999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588D81-B12F-4EA9-9A8E-BDB1D297D8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077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588D81-B12F-4EA9-9A8E-BDB1D297D8B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3753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F594A-1477-4417-A553-6CBB8C5ACA51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0D38-B3A6-4587-9F6A-6A4B21EF3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960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F594A-1477-4417-A553-6CBB8C5ACA51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0D38-B3A6-4587-9F6A-6A4B21EF3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17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F594A-1477-4417-A553-6CBB8C5ACA51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0D38-B3A6-4587-9F6A-6A4B21EF3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6404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7767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730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1314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9160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4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4066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4335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000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F594A-1477-4417-A553-6CBB8C5ACA51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0D38-B3A6-4587-9F6A-6A4B21EF3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4861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2640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51126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1604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494027C-31CC-465B-B29C-20C737F278B4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64058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162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80538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15063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1349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648103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083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F594A-1477-4417-A553-6CBB8C5ACA51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0D38-B3A6-4587-9F6A-6A4B21EF3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05606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40195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7328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41422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86833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8165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494027C-31CC-465B-B29C-20C737F278B4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463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F594A-1477-4417-A553-6CBB8C5ACA51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0D38-B3A6-4587-9F6A-6A4B21EF3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305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F594A-1477-4417-A553-6CBB8C5ACA51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0D38-B3A6-4587-9F6A-6A4B21EF3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346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F594A-1477-4417-A553-6CBB8C5ACA51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0D38-B3A6-4587-9F6A-6A4B21EF3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943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F594A-1477-4417-A553-6CBB8C5ACA51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0D38-B3A6-4587-9F6A-6A4B21EF3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193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F594A-1477-4417-A553-6CBB8C5ACA51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0D38-B3A6-4587-9F6A-6A4B21EF3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717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F594A-1477-4417-A553-6CBB8C5ACA51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0D38-B3A6-4587-9F6A-6A4B21EF3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323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CF594A-1477-4417-A553-6CBB8C5ACA51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680D38-B3A6-4587-9F6A-6A4B21EF3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627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588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F2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DAE43C-9BCC-4874-AF2E-57F5F6586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9517B4-D752-4157-B5DB-74ABDB9345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968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www.edmunds.com/media/editorial/viewpoints/speed/speedlimit.500.jpg" TargetMode="Externa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www.dwd.state.wi.us/dwd/DWDHistory/images/child_labor_sml.jpg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-36081"/>
            <a:ext cx="7772400" cy="1470025"/>
          </a:xfrm>
        </p:spPr>
        <p:txBody>
          <a:bodyPr/>
          <a:lstStyle/>
          <a:p>
            <a:r>
              <a:rPr lang="en-US" dirty="0" smtClean="0"/>
              <a:t>Government?</a:t>
            </a:r>
            <a:endParaRPr lang="en-US" dirty="0"/>
          </a:p>
        </p:txBody>
      </p:sp>
      <p:pic>
        <p:nvPicPr>
          <p:cNvPr id="1026" name="Picture 2" descr="http://0.tqn.com/d/politicalhumor/1/0/w/6/3/demotivational-governme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433944"/>
            <a:ext cx="7315200" cy="5106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7772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927"/>
            <a:ext cx="8229600" cy="1143000"/>
          </a:xfrm>
        </p:spPr>
        <p:txBody>
          <a:bodyPr/>
          <a:lstStyle/>
          <a:p>
            <a:r>
              <a:rPr lang="en-US" dirty="0" smtClean="0"/>
              <a:t>The proper role of government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200" y="1295400"/>
            <a:ext cx="4419600" cy="5334000"/>
          </a:xfrm>
        </p:spPr>
        <p:txBody>
          <a:bodyPr>
            <a:normAutofit fontScale="92500" lnSpcReduction="10000"/>
          </a:bodyPr>
          <a:lstStyle/>
          <a:p>
            <a:r>
              <a:rPr lang="en-US" b="1" u="sng" dirty="0" smtClean="0"/>
              <a:t>Good Governments</a:t>
            </a:r>
            <a:r>
              <a:rPr lang="en-US" b="1" dirty="0" smtClean="0"/>
              <a:t>:</a:t>
            </a:r>
            <a:endParaRPr lang="en-US" b="1" u="sng" dirty="0" smtClean="0"/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/>
              <a:t>Protect citizens – </a:t>
            </a:r>
            <a:r>
              <a:rPr lang="en-US" dirty="0" smtClean="0"/>
              <a:t>be able to defend its citizens from enemies beyond its borders</a:t>
            </a:r>
            <a:endParaRPr lang="en-US" b="1" dirty="0" smtClean="0"/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/>
              <a:t>Keep order </a:t>
            </a:r>
            <a:r>
              <a:rPr lang="en-US" dirty="0" smtClean="0"/>
              <a:t>– make it so institutions can function safely and bring justice to law breakers</a:t>
            </a:r>
            <a:endParaRPr lang="en-US" b="1" dirty="0" smtClean="0"/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/>
              <a:t>Provide public goods and services </a:t>
            </a:r>
            <a:r>
              <a:rPr lang="en-US" dirty="0" smtClean="0"/>
              <a:t>– offer facilities and services that serve the needs and wants of its citizens</a:t>
            </a:r>
            <a:endParaRPr lang="en-US" b="1" dirty="0" smtClean="0"/>
          </a:p>
          <a:p>
            <a:endParaRPr lang="en-US" b="1" dirty="0"/>
          </a:p>
        </p:txBody>
      </p:sp>
      <p:pic>
        <p:nvPicPr>
          <p:cNvPr id="6146" name="Picture 2" descr="http://standupforamerica.files.wordpress.com/2010/07/arguing-government-ro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133600"/>
            <a:ext cx="4533900" cy="2829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788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6000" dirty="0"/>
              <a:t>Keeping Order</a:t>
            </a:r>
            <a:endParaRPr lang="en-US" sz="6000" dirty="0">
              <a:latin typeface="Britannic Bold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Government has </a:t>
            </a:r>
            <a:r>
              <a:rPr lang="en-US" dirty="0"/>
              <a:t>a responsibility to keep its citizens and their property safe and secure.</a:t>
            </a:r>
          </a:p>
          <a:p>
            <a:r>
              <a:rPr lang="en-US" dirty="0" smtClean="0"/>
              <a:t>Who </a:t>
            </a:r>
            <a:r>
              <a:rPr lang="en-US" dirty="0"/>
              <a:t>and what do citizens need protection from?</a:t>
            </a:r>
          </a:p>
          <a:p>
            <a:endParaRPr lang="en-US" dirty="0"/>
          </a:p>
        </p:txBody>
      </p:sp>
      <p:pic>
        <p:nvPicPr>
          <p:cNvPr id="3" name="Picture 26" descr="http://www.foxnews.com/photo_essay/photoessay_580_images/090205_katrina_bush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905000"/>
            <a:ext cx="4457700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814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6000" dirty="0"/>
              <a:t>How is the government keeping order here?</a:t>
            </a:r>
            <a:endParaRPr lang="en-US" sz="6000" dirty="0">
              <a:latin typeface="Britannic Bold" pitchFamily="34" charset="0"/>
            </a:endParaRPr>
          </a:p>
        </p:txBody>
      </p:sp>
      <p:pic>
        <p:nvPicPr>
          <p:cNvPr id="4" name="Picture 11" descr="http://pao.navair.navy.mil/press_releases/documents/Pax%20police%20name%20station's%20top%20cop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905000"/>
            <a:ext cx="393562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3377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81000" y="2667000"/>
            <a:ext cx="8229600" cy="1143000"/>
          </a:xfrm>
        </p:spPr>
        <p:txBody>
          <a:bodyPr>
            <a:noAutofit/>
          </a:bodyPr>
          <a:lstStyle/>
          <a:p>
            <a:endParaRPr lang="en-US" sz="6000" dirty="0">
              <a:latin typeface="Britannic Bold" pitchFamily="34" charset="0"/>
            </a:endParaRPr>
          </a:p>
        </p:txBody>
      </p:sp>
      <p:pic>
        <p:nvPicPr>
          <p:cNvPr id="3" name="Picture 1038" descr="http://www.foxnews.com/photo_essay/photoessay_577_images/090105_katrina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84163"/>
            <a:ext cx="7924800" cy="616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0797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81000" y="2667000"/>
            <a:ext cx="8229600" cy="1143000"/>
          </a:xfrm>
        </p:spPr>
        <p:txBody>
          <a:bodyPr>
            <a:noAutofit/>
          </a:bodyPr>
          <a:lstStyle/>
          <a:p>
            <a:endParaRPr lang="en-US" sz="6000" dirty="0">
              <a:latin typeface="Britannic Bold" pitchFamily="34" charset="0"/>
            </a:endParaRPr>
          </a:p>
        </p:txBody>
      </p:sp>
      <p:pic>
        <p:nvPicPr>
          <p:cNvPr id="3" name="Picture 14" descr="http://www.foxnews.com/photo_essay/photoessay_577_images/090105_katrina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95275"/>
            <a:ext cx="8001000" cy="622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0333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Keeping Order?</a:t>
            </a:r>
          </a:p>
        </p:txBody>
      </p:sp>
      <p:pic>
        <p:nvPicPr>
          <p:cNvPr id="6" name="Picture 7" descr="f-1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62" y="1400076"/>
            <a:ext cx="8252138" cy="4772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2023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81000" y="2667000"/>
            <a:ext cx="8229600" cy="1143000"/>
          </a:xfrm>
        </p:spPr>
        <p:txBody>
          <a:bodyPr>
            <a:noAutofit/>
          </a:bodyPr>
          <a:lstStyle/>
          <a:p>
            <a:r>
              <a:rPr lang="en-US" sz="6000" dirty="0" smtClean="0">
                <a:latin typeface="Britannic Bold" pitchFamily="34" charset="0"/>
              </a:rPr>
              <a:t>List, with your </a:t>
            </a:r>
            <a:r>
              <a:rPr lang="en-US" sz="6000" dirty="0" smtClean="0">
                <a:latin typeface="Britannic Bold" pitchFamily="34" charset="0"/>
              </a:rPr>
              <a:t>table, </a:t>
            </a:r>
            <a:r>
              <a:rPr lang="en-US" sz="6000" dirty="0" smtClean="0">
                <a:latin typeface="Britannic Bold" pitchFamily="34" charset="0"/>
              </a:rPr>
              <a:t>(10) public goods and services we have in Virginia Beach through the efforts of the government</a:t>
            </a:r>
            <a:endParaRPr lang="en-US" sz="60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764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Providing Services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The government provides many services </a:t>
            </a:r>
          </a:p>
          <a:p>
            <a:r>
              <a:rPr lang="en-US" dirty="0"/>
              <a:t>It provides for basic needs for those who need it</a:t>
            </a:r>
          </a:p>
          <a:p>
            <a:r>
              <a:rPr lang="en-US" dirty="0"/>
              <a:t>It provides services that its people want as well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524000"/>
            <a:ext cx="4284809" cy="3790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7043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government service is being  provided here?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13" descr="http://www.dalat.org/Campus/images/High%20School%20Classroom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760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457200"/>
            <a:ext cx="8686800" cy="1143000"/>
          </a:xfrm>
        </p:spPr>
        <p:txBody>
          <a:bodyPr>
            <a:normAutofit/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6" descr="http://www.foxnews.com/photo_essay/photoessay_565_images/082905_katrina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675" y="152400"/>
            <a:ext cx="4918075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2808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 noGrp="1"/>
          </p:cNvSpPr>
          <p:nvPr>
            <p:ph type="title"/>
          </p:nvPr>
        </p:nvSpPr>
        <p:spPr>
          <a:xfrm>
            <a:off x="533400" y="-13855"/>
            <a:ext cx="82296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dirty="0" smtClean="0">
                <a:latin typeface="Britannic Bold" pitchFamily="34" charset="0"/>
              </a:rPr>
              <a:t>So, do we really need to have a government?</a:t>
            </a:r>
            <a:endParaRPr lang="en-US" sz="100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203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457200"/>
            <a:ext cx="8686800" cy="1143000"/>
          </a:xfrm>
        </p:spPr>
        <p:txBody>
          <a:bodyPr>
            <a:normAutofit/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14" descr="http://www.foxnews.com/photo_essay/photoessay_577_images/chopper_3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200" y="228600"/>
            <a:ext cx="4978400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217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See any government services?</a:t>
            </a:r>
          </a:p>
        </p:txBody>
      </p:sp>
      <p:pic>
        <p:nvPicPr>
          <p:cNvPr id="6" name="Picture 7" descr="http://www.ranchomurieta.com/graphics/postal11160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447800"/>
            <a:ext cx="3333750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" descr="http://users.ox.ac.uk/~shug1356/librar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412149"/>
            <a:ext cx="3200400" cy="2399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5" descr="http://www.averi.net/images/Laguardia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419600"/>
            <a:ext cx="3962400" cy="219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3" descr="http://shannongraphics.com/samples/images/5000/5146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84" r="10770" b="25716"/>
          <a:stretch>
            <a:fillRect/>
          </a:stretch>
        </p:blipFill>
        <p:spPr bwMode="auto">
          <a:xfrm>
            <a:off x="4876800" y="4016375"/>
            <a:ext cx="3886200" cy="262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563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457200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A city of 500,000 people with no fresh water?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0964" name="Picture 4" descr="gastonmap"/>
          <p:cNvPicPr>
            <a:picLocks noChangeAspect="1" noChangeArrowheads="1"/>
          </p:cNvPicPr>
          <p:nvPr/>
        </p:nvPicPr>
        <p:blipFill>
          <a:blip r:embed="rId2" cstate="print"/>
          <a:srcRect r="3572"/>
          <a:stretch>
            <a:fillRect/>
          </a:stretch>
        </p:blipFill>
        <p:spPr bwMode="auto">
          <a:xfrm>
            <a:off x="228600" y="2435524"/>
            <a:ext cx="8763000" cy="27924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0356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Making Laws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The government makes a wide variety of laws</a:t>
            </a:r>
          </a:p>
          <a:p>
            <a:endParaRPr lang="en-US" dirty="0"/>
          </a:p>
          <a:p>
            <a:r>
              <a:rPr lang="en-US" dirty="0"/>
              <a:t>Most are designed to help society run more efficiently or safely</a:t>
            </a:r>
          </a:p>
          <a:p>
            <a:endParaRPr lang="en-US" dirty="0"/>
          </a:p>
        </p:txBody>
      </p:sp>
      <p:pic>
        <p:nvPicPr>
          <p:cNvPr id="5" name="Picture 10" descr="speedlimit">
            <a:hlinkClick r:id="rId2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8426" y="1600200"/>
            <a:ext cx="355814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05743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Which laws are being obeyed?</a:t>
            </a:r>
          </a:p>
        </p:txBody>
      </p:sp>
      <p:pic>
        <p:nvPicPr>
          <p:cNvPr id="6" name="Content Placeholder 5" descr="we_id_under_age_2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708" y="1405730"/>
            <a:ext cx="6456892" cy="4842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37016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Many laws are designed to protect our property as well as ourselves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348" y="1600200"/>
            <a:ext cx="5433303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56461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are laws protecting you?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406" y="1600200"/>
            <a:ext cx="7233375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05979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else do laws protect you?</a:t>
            </a:r>
          </a:p>
        </p:txBody>
      </p:sp>
      <p:pic>
        <p:nvPicPr>
          <p:cNvPr id="7" name="Picture 7" descr="child_labor_sml">
            <a:hlinkClick r:id="rId2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31" y="2904330"/>
            <a:ext cx="4103085" cy="2429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125" y="1600200"/>
            <a:ext cx="326875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53004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How has the government affected you so far today?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Name a way it has kept order for you today </a:t>
            </a:r>
            <a:r>
              <a:rPr lang="en-US" b="1" dirty="0"/>
              <a:t>(list at least </a:t>
            </a:r>
            <a:r>
              <a:rPr lang="en-US" b="1" u="sng" dirty="0"/>
              <a:t>2</a:t>
            </a:r>
            <a:r>
              <a:rPr lang="en-US" b="1" dirty="0"/>
              <a:t>)</a:t>
            </a:r>
          </a:p>
          <a:p>
            <a:pPr>
              <a:buNone/>
            </a:pPr>
            <a:endParaRPr lang="en-US" b="1" dirty="0"/>
          </a:p>
          <a:p>
            <a:r>
              <a:rPr lang="en-US" dirty="0"/>
              <a:t>Name some government services you’ve received today </a:t>
            </a:r>
            <a:r>
              <a:rPr lang="en-US" b="1" dirty="0"/>
              <a:t>(list at least </a:t>
            </a:r>
            <a:r>
              <a:rPr lang="en-US" b="1" u="sng" dirty="0"/>
              <a:t>5</a:t>
            </a:r>
            <a:r>
              <a:rPr lang="en-US" b="1" dirty="0"/>
              <a:t>)</a:t>
            </a:r>
          </a:p>
          <a:p>
            <a:pPr>
              <a:buNone/>
            </a:pPr>
            <a:endParaRPr lang="en-US" dirty="0"/>
          </a:p>
          <a:p>
            <a:r>
              <a:rPr lang="en-US" dirty="0"/>
              <a:t>Name some laws </a:t>
            </a:r>
          </a:p>
          <a:p>
            <a:pPr>
              <a:buNone/>
            </a:pPr>
            <a:r>
              <a:rPr lang="en-US" dirty="0"/>
              <a:t>    you’ve obeyed (or broken) so far today </a:t>
            </a:r>
            <a:r>
              <a:rPr lang="en-US" b="1" dirty="0"/>
              <a:t>(list at least </a:t>
            </a:r>
            <a:r>
              <a:rPr lang="en-US" b="1" u="sng" dirty="0"/>
              <a:t>3</a:t>
            </a:r>
            <a:r>
              <a:rPr lang="en-US" b="1" dirty="0"/>
              <a:t>)</a:t>
            </a:r>
          </a:p>
          <a:p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6848" y="1600200"/>
            <a:ext cx="3601304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07194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www.rlcharters.ca/school%20bus%20front%20vi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609600"/>
            <a:ext cx="3657600" cy="261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http://media.collegepublisher.com/media/paper344/stills/0xk74ms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4138" y="228600"/>
            <a:ext cx="2570162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0" descr="http://student.vwc.edu/~chronicle/5_2_03/PoliceStory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505200"/>
            <a:ext cx="4114800" cy="267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2" descr="http://www.cardmagnets.com/FireTrucks2/16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99"/>
          <a:stretch>
            <a:fillRect/>
          </a:stretch>
        </p:blipFill>
        <p:spPr bwMode="auto">
          <a:xfrm>
            <a:off x="4800600" y="4343400"/>
            <a:ext cx="3921125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11147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4600"/>
            <a:ext cx="8229600" cy="1143000"/>
          </a:xfrm>
        </p:spPr>
        <p:txBody>
          <a:bodyPr>
            <a:noAutofit/>
          </a:bodyPr>
          <a:lstStyle/>
          <a:p>
            <a:r>
              <a:rPr lang="en-US" sz="8800" dirty="0" smtClean="0">
                <a:latin typeface="Britannic Bold" pitchFamily="34" charset="0"/>
              </a:rPr>
              <a:t>How would life be different if we did not have a government?</a:t>
            </a:r>
            <a:endParaRPr lang="en-US" sz="88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3709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http://rlv.zcache.com.au/churchill_regulations_quote_posters-r4f6520ab9c654083acfda1f23b50589a_vhbx_400.jpg%3Fbg%3D0xfffff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6" t="15455" r="5273" b="16182"/>
          <a:stretch/>
        </p:blipFill>
        <p:spPr bwMode="auto">
          <a:xfrm>
            <a:off x="4606023" y="2286000"/>
            <a:ext cx="4459615" cy="3422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905000"/>
            <a:ext cx="4495800" cy="48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u="sng" dirty="0" smtClean="0"/>
              <a:t>Laissez Faire</a:t>
            </a:r>
            <a:r>
              <a:rPr lang="en-US" sz="2400" b="1" dirty="0" smtClean="0"/>
              <a:t>: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System where the </a:t>
            </a:r>
            <a:r>
              <a:rPr lang="en-US" sz="2400" b="1" dirty="0" smtClean="0"/>
              <a:t>government’s power is very limited and individual freedom has few limits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Government’s role is to protect private property, maintain order and provide national defense only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/>
              <a:t>Individuals and Businesses are free from government regulation in most matters</a:t>
            </a:r>
          </a:p>
          <a:p>
            <a:pPr marL="457200" indent="-457200">
              <a:buFont typeface="+mj-lt"/>
              <a:buAutoNum type="arabicPeriod"/>
            </a:pPr>
            <a:endParaRPr lang="en-US" sz="2400" b="1" dirty="0"/>
          </a:p>
        </p:txBody>
      </p:sp>
      <p:pic>
        <p:nvPicPr>
          <p:cNvPr id="2052" name="Picture 4" descr="http://rlv.zcache.com/donttreadonme_give_me_liberty_or_give_me_death_bumper_sticker-p128210344706341646en8ys_4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" t="37455" r="5091" b="37818"/>
          <a:stretch/>
        </p:blipFill>
        <p:spPr bwMode="auto">
          <a:xfrm>
            <a:off x="1371599" y="76200"/>
            <a:ext cx="6468849" cy="1759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5042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648200" y="4038600"/>
            <a:ext cx="4038600" cy="22098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sz="3200" dirty="0" smtClean="0">
                <a:latin typeface="Britannic Bold" pitchFamily="34" charset="0"/>
              </a:rPr>
              <a:t>Name (2) positive effects there would be if you lived in a Socialist country.</a:t>
            </a:r>
          </a:p>
          <a:p>
            <a:pPr marL="0" indent="0" algn="ctr">
              <a:buNone/>
            </a:pPr>
            <a:r>
              <a:rPr lang="en-US" sz="3200" dirty="0" smtClean="0">
                <a:latin typeface="Britannic Bold" pitchFamily="34" charset="0"/>
              </a:rPr>
              <a:t>AND</a:t>
            </a:r>
            <a:endParaRPr lang="en-US" sz="3200" dirty="0">
              <a:latin typeface="Britannic Bold" pitchFamily="34" charset="0"/>
            </a:endParaRPr>
          </a:p>
          <a:p>
            <a:pPr marL="0" indent="0">
              <a:buNone/>
            </a:pPr>
            <a:r>
              <a:rPr lang="en-US" sz="3200" dirty="0" smtClean="0">
                <a:latin typeface="Britannic Bold" pitchFamily="34" charset="0"/>
              </a:rPr>
              <a:t>Name (2) negative consequences there would be if you lived in a Socialist country.</a:t>
            </a:r>
            <a:endParaRPr lang="en-US" sz="3200" dirty="0">
              <a:latin typeface="Britannic Bold" pitchFamily="34" charset="0"/>
            </a:endParaRPr>
          </a:p>
        </p:txBody>
      </p:sp>
      <p:pic>
        <p:nvPicPr>
          <p:cNvPr id="7170" name="Picture 2" descr="http://michaelcook.files.wordpress.com/2010/07/socialism_explain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838200"/>
            <a:ext cx="4533900" cy="304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r>
              <a:rPr lang="en-US" dirty="0" smtClean="0"/>
              <a:t>Security vs. Freedom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914400"/>
            <a:ext cx="4343400" cy="4983163"/>
          </a:xfrm>
        </p:spPr>
        <p:txBody>
          <a:bodyPr>
            <a:noAutofit/>
          </a:bodyPr>
          <a:lstStyle/>
          <a:p>
            <a:r>
              <a:rPr lang="en-US" sz="2300" dirty="0" smtClean="0"/>
              <a:t>Government can, and in some countries does, provide for all the basic needs of its citizens</a:t>
            </a:r>
          </a:p>
          <a:p>
            <a:pPr marL="0" indent="0">
              <a:buNone/>
            </a:pPr>
            <a:r>
              <a:rPr lang="en-US" sz="2300" b="1" u="sng" dirty="0" smtClean="0"/>
              <a:t>Socialism</a:t>
            </a:r>
            <a:r>
              <a:rPr lang="en-US" sz="2300" b="1" dirty="0" smtClean="0"/>
              <a:t>: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300" b="1" dirty="0" smtClean="0"/>
              <a:t>government provides </a:t>
            </a:r>
            <a:r>
              <a:rPr lang="en-US" sz="2300" b="1" i="1" dirty="0" smtClean="0"/>
              <a:t>“cradle to the grave”</a:t>
            </a:r>
            <a:r>
              <a:rPr lang="en-US" sz="2300" b="1" dirty="0" smtClean="0"/>
              <a:t> services for citizens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300" dirty="0" smtClean="0"/>
              <a:t>Education (including college), healthcare, housing, food, and public transportation are paid for (at various levels) by the government for the benefit of citizens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300" b="1" dirty="0" smtClean="0"/>
              <a:t>Commonly used by most European nations</a:t>
            </a:r>
          </a:p>
          <a:p>
            <a:pPr marL="0" indent="0">
              <a:buNone/>
            </a:pPr>
            <a:endParaRPr lang="en-US" sz="2300" b="1" dirty="0" smtClean="0"/>
          </a:p>
          <a:p>
            <a:pPr marL="514350" indent="-514350">
              <a:buFont typeface="+mj-lt"/>
              <a:buAutoNum type="arabicPeriod"/>
            </a:pPr>
            <a:endParaRPr lang="en-US" sz="2300" b="1" dirty="0" smtClean="0"/>
          </a:p>
          <a:p>
            <a:pPr marL="514350" indent="-514350">
              <a:buFont typeface="+mj-lt"/>
              <a:buAutoNum type="arabicPeriod"/>
            </a:pPr>
            <a:endParaRPr lang="en-US" sz="2300" b="1" dirty="0"/>
          </a:p>
        </p:txBody>
      </p:sp>
    </p:spTree>
    <p:extLst>
      <p:ext uri="{BB962C8B-B14F-4D97-AF65-F5344CB8AC3E}">
        <p14:creationId xmlns:p14="http://schemas.microsoft.com/office/powerpoint/2010/main" val="307293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7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Group verses Individual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143000"/>
            <a:ext cx="4267200" cy="55626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400" b="1" u="sng" dirty="0" smtClean="0"/>
              <a:t>Totalitarianism</a:t>
            </a:r>
            <a:r>
              <a:rPr lang="en-US" sz="2400" b="1" dirty="0" smtClean="0"/>
              <a:t>: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/>
              <a:t>system where the government has absolute control over all aspects of the lives of the citizens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The “dictator” or “King” must be obeyed, or else face violent punishment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Citizens treated like children, while the government fills the role of the parent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Individual freedom seen as counter-productive to the greater good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/>
              <a:t>Can be Absolute Monarchies, Communism or Fascist-based systems</a:t>
            </a:r>
            <a:endParaRPr lang="en-US" sz="2400" b="1" u="sng" dirty="0"/>
          </a:p>
        </p:txBody>
      </p:sp>
      <p:pic>
        <p:nvPicPr>
          <p:cNvPr id="1026" name="Picture 2" descr="http://ourtowntustin.files.wordpress.com/2012/02/bigbroth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143000"/>
            <a:ext cx="3733801" cy="5483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8101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2400" y="152400"/>
            <a:ext cx="8839200" cy="65532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4800" dirty="0" smtClean="0">
                <a:latin typeface="Britannic Bold" pitchFamily="34" charset="0"/>
              </a:rPr>
              <a:t>If you had to live in a country with either a </a:t>
            </a:r>
            <a:r>
              <a:rPr lang="en-US" sz="4800" i="1" dirty="0" smtClean="0">
                <a:latin typeface="Britannic Bold" pitchFamily="34" charset="0"/>
              </a:rPr>
              <a:t>Socialist, Totalitarian, </a:t>
            </a:r>
            <a:r>
              <a:rPr lang="en-US" sz="4800" dirty="0" smtClean="0">
                <a:latin typeface="Britannic Bold" pitchFamily="34" charset="0"/>
              </a:rPr>
              <a:t>or </a:t>
            </a:r>
            <a:r>
              <a:rPr lang="en-US" sz="4800" i="1" dirty="0" smtClean="0">
                <a:latin typeface="Britannic Bold" pitchFamily="34" charset="0"/>
              </a:rPr>
              <a:t>Laissez-Faire</a:t>
            </a:r>
            <a:r>
              <a:rPr lang="en-US" sz="4800" dirty="0" smtClean="0">
                <a:latin typeface="Britannic Bold" pitchFamily="34" charset="0"/>
              </a:rPr>
              <a:t> government, which would you choose?</a:t>
            </a:r>
          </a:p>
          <a:p>
            <a:pPr marL="914400" indent="-914400">
              <a:buAutoNum type="arabicPeriod"/>
            </a:pPr>
            <a:r>
              <a:rPr lang="en-US" sz="4800" dirty="0" smtClean="0">
                <a:latin typeface="Britannic Bold" pitchFamily="34" charset="0"/>
              </a:rPr>
              <a:t>Describe what would be best about living under that system</a:t>
            </a:r>
          </a:p>
          <a:p>
            <a:pPr marL="914400" indent="-914400">
              <a:buAutoNum type="arabicPeriod"/>
            </a:pPr>
            <a:r>
              <a:rPr lang="en-US" sz="4800" dirty="0" smtClean="0">
                <a:latin typeface="Britannic Bold" pitchFamily="34" charset="0"/>
              </a:rPr>
              <a:t>Describe what you think the most important problems would be under that system</a:t>
            </a:r>
            <a:endParaRPr lang="en-US" sz="48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116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0" y="1994956"/>
            <a:ext cx="4267201" cy="4558244"/>
          </a:xfrm>
        </p:spPr>
        <p:txBody>
          <a:bodyPr>
            <a:normAutofit fontScale="92500"/>
          </a:bodyPr>
          <a:lstStyle/>
          <a:p>
            <a:r>
              <a:rPr lang="en-US" b="1" u="sng" dirty="0" smtClean="0"/>
              <a:t>Anarchy</a:t>
            </a:r>
            <a:r>
              <a:rPr lang="en-US" b="1" dirty="0" smtClean="0"/>
              <a:t>: the absence of any government authority; absolute freedom</a:t>
            </a:r>
          </a:p>
          <a:p>
            <a:r>
              <a:rPr lang="en-US" dirty="0" smtClean="0"/>
              <a:t>Everything would be free for the taking</a:t>
            </a:r>
          </a:p>
          <a:p>
            <a:r>
              <a:rPr lang="en-US" dirty="0" smtClean="0"/>
              <a:t>Not so great for property owners</a:t>
            </a:r>
          </a:p>
          <a:p>
            <a:r>
              <a:rPr lang="en-US" dirty="0" smtClean="0"/>
              <a:t>Even if entered with good intentions, vital institutions would not function</a:t>
            </a:r>
          </a:p>
        </p:txBody>
      </p:sp>
      <p:pic>
        <p:nvPicPr>
          <p:cNvPr id="3074" name="Picture 2" descr="http://t3.gstatic.com/images?q=tbn:ANd9GcRtnHoFNQ7bxMX-rBXx1LSQPgc48xC8TUjQ2dfcTIFAem27d-wyQQ&amp;t=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98" b="35151"/>
          <a:stretch/>
        </p:blipFill>
        <p:spPr bwMode="auto">
          <a:xfrm>
            <a:off x="1219200" y="159327"/>
            <a:ext cx="6545237" cy="1701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looter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4021" y="2056416"/>
            <a:ext cx="3030779" cy="442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330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It’s just good common sense!</a:t>
            </a:r>
            <a:endParaRPr lang="el-GR"/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191000" y="1600200"/>
            <a:ext cx="4724400" cy="4953000"/>
          </a:xfrm>
        </p:spPr>
        <p:txBody>
          <a:bodyPr/>
          <a:lstStyle/>
          <a:p>
            <a:pPr>
              <a:buFontTx/>
              <a:buNone/>
            </a:pPr>
            <a:r>
              <a:rPr lang="en-US" sz="2400" dirty="0">
                <a:latin typeface="Berlin Sans FB Demi" pitchFamily="34" charset="0"/>
              </a:rPr>
              <a:t>“…For were the impulses of conscience clear, uniform and irresistibly observed, man would need no other lawgiver;</a:t>
            </a:r>
          </a:p>
          <a:p>
            <a:pPr>
              <a:buFontTx/>
              <a:buNone/>
            </a:pPr>
            <a:r>
              <a:rPr lang="en-US" sz="2400" dirty="0">
                <a:latin typeface="Berlin Sans FB Demi" pitchFamily="34" charset="0"/>
              </a:rPr>
              <a:t>    but that not being the case, he finds it necessary to surrender up a part of his property to furnish means for the protection of the rest…”</a:t>
            </a:r>
          </a:p>
          <a:p>
            <a:pPr>
              <a:buFontTx/>
              <a:buNone/>
            </a:pPr>
            <a:r>
              <a:rPr lang="en-US" sz="2400" dirty="0"/>
              <a:t>    </a:t>
            </a:r>
            <a:r>
              <a:rPr lang="en-US" sz="2000" dirty="0"/>
              <a:t>- Thomas Paine, from </a:t>
            </a:r>
            <a:r>
              <a:rPr lang="en-US" sz="2000" i="1" dirty="0"/>
              <a:t>Common Sense </a:t>
            </a:r>
            <a:r>
              <a:rPr lang="en-US" sz="2000" dirty="0"/>
              <a:t>(1776)</a:t>
            </a:r>
            <a:endParaRPr lang="el-GR" sz="2400" dirty="0"/>
          </a:p>
        </p:txBody>
      </p:sp>
      <p:pic>
        <p:nvPicPr>
          <p:cNvPr id="97288" name="Picture 8" descr="pai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447800"/>
            <a:ext cx="3979863" cy="5181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84095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7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72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doctorbulldog.files.wordpress.com/2010/08/government-wast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86" r="11704"/>
          <a:stretch/>
        </p:blipFill>
        <p:spPr bwMode="auto">
          <a:xfrm>
            <a:off x="4654998" y="1066800"/>
            <a:ext cx="4343529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304800"/>
            <a:ext cx="4343400" cy="63246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When people think they don’t need a government, they’re not thinking about all the details.</a:t>
            </a:r>
          </a:p>
          <a:p>
            <a:r>
              <a:rPr lang="en-US" dirty="0" smtClean="0"/>
              <a:t>People need government for some things, although this doesn’t mean everything the government does is needed</a:t>
            </a:r>
          </a:p>
          <a:p>
            <a:r>
              <a:rPr lang="en-US" dirty="0" smtClean="0"/>
              <a:t>Anti-government feelings have their roots in those instances when the government oversteps its purpose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0819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33400" y="-6927"/>
            <a:ext cx="8229600" cy="1143000"/>
          </a:xfrm>
        </p:spPr>
        <p:txBody>
          <a:bodyPr/>
          <a:lstStyle/>
          <a:p>
            <a:r>
              <a:rPr lang="en-US" dirty="0" smtClean="0"/>
              <a:t>The government at work…</a:t>
            </a:r>
            <a:endParaRPr lang="en-US" dirty="0"/>
          </a:p>
        </p:txBody>
      </p:sp>
      <p:pic>
        <p:nvPicPr>
          <p:cNvPr id="6" name="Picture 10" descr="stop-sig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28600" y="1219200"/>
            <a:ext cx="8740788" cy="5211763"/>
          </a:xfrm>
          <a:prstGeom prst="rect">
            <a:avLst/>
          </a:prstGeom>
          <a:noFill/>
          <a:ln/>
        </p:spPr>
      </p:pic>
    </p:spTree>
    <p:extLst>
      <p:ext uri="{BB962C8B-B14F-4D97-AF65-F5344CB8AC3E}">
        <p14:creationId xmlns:p14="http://schemas.microsoft.com/office/powerpoint/2010/main" val="1267765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95300" y="27709"/>
            <a:ext cx="8229600" cy="1143000"/>
          </a:xfrm>
        </p:spPr>
        <p:txBody>
          <a:bodyPr/>
          <a:lstStyle/>
          <a:p>
            <a:r>
              <a:rPr lang="en-US" dirty="0" smtClean="0"/>
              <a:t>The government at work…</a:t>
            </a:r>
            <a:endParaRPr lang="en-US" dirty="0"/>
          </a:p>
        </p:txBody>
      </p:sp>
      <p:pic>
        <p:nvPicPr>
          <p:cNvPr id="6" name="Picture 7" descr="pom0202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143000"/>
            <a:ext cx="7696200" cy="54943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4069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667000"/>
            <a:ext cx="8229600" cy="1143000"/>
          </a:xfrm>
        </p:spPr>
        <p:txBody>
          <a:bodyPr>
            <a:noAutofit/>
          </a:bodyPr>
          <a:lstStyle/>
          <a:p>
            <a:r>
              <a:rPr lang="en-US" sz="7200" dirty="0" smtClean="0">
                <a:latin typeface="Britannic Bold" pitchFamily="34" charset="0"/>
              </a:rPr>
              <a:t>What SHOULD a government be able to do?  Decide, with your </a:t>
            </a:r>
            <a:r>
              <a:rPr lang="en-US" sz="7200" dirty="0" smtClean="0">
                <a:latin typeface="Britannic Bold" pitchFamily="34" charset="0"/>
              </a:rPr>
              <a:t>table</a:t>
            </a:r>
            <a:r>
              <a:rPr lang="en-US" sz="7200" dirty="0" smtClean="0">
                <a:latin typeface="Britannic Bold" pitchFamily="34" charset="0"/>
              </a:rPr>
              <a:t>, </a:t>
            </a:r>
            <a:r>
              <a:rPr lang="en-US" sz="7200" dirty="0" smtClean="0">
                <a:latin typeface="Britannic Bold" pitchFamily="34" charset="0"/>
              </a:rPr>
              <a:t>on (3) categories that cover the essentials</a:t>
            </a:r>
            <a:endParaRPr lang="en-US" sz="72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323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BE3C3F9E90C884C80050D0F153243D1" ma:contentTypeVersion="0" ma:contentTypeDescription="Create a new document." ma:contentTypeScope="" ma:versionID="985ba0cf55f7d187582e2b0435f7883d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ff182d22d1788fc550c5f914e2fbbdd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61DC703-B80D-45E9-9B94-A9453EDFC3E0}"/>
</file>

<file path=customXml/itemProps2.xml><?xml version="1.0" encoding="utf-8"?>
<ds:datastoreItem xmlns:ds="http://schemas.openxmlformats.org/officeDocument/2006/customXml" ds:itemID="{A3BC3F9E-FB84-44B7-93EE-3A31AB945B60}"/>
</file>

<file path=customXml/itemProps3.xml><?xml version="1.0" encoding="utf-8"?>
<ds:datastoreItem xmlns:ds="http://schemas.openxmlformats.org/officeDocument/2006/customXml" ds:itemID="{C673B1E3-1528-4C3E-A88C-BD1D7A52187F}"/>
</file>

<file path=docProps/app.xml><?xml version="1.0" encoding="utf-8"?>
<Properties xmlns="http://schemas.openxmlformats.org/officeDocument/2006/extended-properties" xmlns:vt="http://schemas.openxmlformats.org/officeDocument/2006/docPropsVTypes">
  <TotalTime>4883</TotalTime>
  <Words>757</Words>
  <Application>Microsoft Office PowerPoint</Application>
  <PresentationFormat>On-screen Show (4:3)</PresentationFormat>
  <Paragraphs>75</Paragraphs>
  <Slides>33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33</vt:i4>
      </vt:variant>
    </vt:vector>
  </HeadingPairs>
  <TitlesOfParts>
    <vt:vector size="40" baseType="lpstr">
      <vt:lpstr>Arial</vt:lpstr>
      <vt:lpstr>Berlin Sans FB Demi</vt:lpstr>
      <vt:lpstr>Britannic Bold</vt:lpstr>
      <vt:lpstr>Calibri</vt:lpstr>
      <vt:lpstr>Office Theme</vt:lpstr>
      <vt:lpstr>1_Office Theme</vt:lpstr>
      <vt:lpstr>2_Office Theme</vt:lpstr>
      <vt:lpstr>Government?</vt:lpstr>
      <vt:lpstr>So, do we really need to have a government?</vt:lpstr>
      <vt:lpstr>How would life be different if we did not have a government?</vt:lpstr>
      <vt:lpstr>PowerPoint Presentation</vt:lpstr>
      <vt:lpstr>It’s just good common sense!</vt:lpstr>
      <vt:lpstr>PowerPoint Presentation</vt:lpstr>
      <vt:lpstr>The government at work…</vt:lpstr>
      <vt:lpstr>The government at work…</vt:lpstr>
      <vt:lpstr>What SHOULD a government be able to do?  Decide, with your table, on (3) categories that cover the essentials</vt:lpstr>
      <vt:lpstr>The proper role of government</vt:lpstr>
      <vt:lpstr>Keeping Order</vt:lpstr>
      <vt:lpstr>How is the government keeping order here?</vt:lpstr>
      <vt:lpstr>PowerPoint Presentation</vt:lpstr>
      <vt:lpstr>PowerPoint Presentation</vt:lpstr>
      <vt:lpstr>Keeping Order?</vt:lpstr>
      <vt:lpstr>List, with your table, (10) public goods and services we have in Virginia Beach through the efforts of the government</vt:lpstr>
      <vt:lpstr>Providing Services</vt:lpstr>
      <vt:lpstr>What government service is being  provided here?</vt:lpstr>
      <vt:lpstr>PowerPoint Presentation</vt:lpstr>
      <vt:lpstr>PowerPoint Presentation</vt:lpstr>
      <vt:lpstr>See any government services?</vt:lpstr>
      <vt:lpstr>A city of 500,000 people with no fresh water?</vt:lpstr>
      <vt:lpstr>Making Laws</vt:lpstr>
      <vt:lpstr>Which laws are being obeyed?</vt:lpstr>
      <vt:lpstr>Many laws are designed to protect our property as well as ourselves</vt:lpstr>
      <vt:lpstr>How are laws protecting you?</vt:lpstr>
      <vt:lpstr>How else do laws protect you?</vt:lpstr>
      <vt:lpstr>How has the government affected you so far today?</vt:lpstr>
      <vt:lpstr>PowerPoint Presentation</vt:lpstr>
      <vt:lpstr>PowerPoint Presentation</vt:lpstr>
      <vt:lpstr>Security vs. Freedom</vt:lpstr>
      <vt:lpstr>Group verses Individual</vt:lpstr>
      <vt:lpstr>PowerPoint Presentation</vt:lpstr>
    </vt:vector>
  </TitlesOfParts>
  <Company>Virginia Beach City Public Schools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Government?</dc:title>
  <dc:creator>SAGAMI</dc:creator>
  <cp:lastModifiedBy>Phillip C. McGinnis</cp:lastModifiedBy>
  <cp:revision>57</cp:revision>
  <dcterms:created xsi:type="dcterms:W3CDTF">2012-08-30T13:38:32Z</dcterms:created>
  <dcterms:modified xsi:type="dcterms:W3CDTF">2014-09-12T14:09:50Z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0x0101002BE3C3F9E90C884C80050D0F153243D1</vt:lpwstr>
  </property>
</Properties>
</file>